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Inter SemiBold"/>
      <p:regular r:id="rId10"/>
      <p:bold r:id="rId11"/>
      <p:italic r:id="rId12"/>
      <p:boldItalic r:id="rId13"/>
    </p:embeddedFont>
    <p:embeddedFont>
      <p:font typeface="Inter Light"/>
      <p:regular r:id="rId14"/>
      <p:bold r:id="rId15"/>
      <p:italic r:id="rId16"/>
      <p:boldItalic r:id="rId17"/>
    </p:embeddedFont>
    <p:embeddedFont>
      <p:font typeface="Inter"/>
      <p:regular r:id="rId18"/>
      <p:bold r:id="rId19"/>
      <p:italic r:id="rId20"/>
      <p:boldItalic r:id="rId21"/>
    </p:embeddedFont>
    <p:embeddedFont>
      <p:font typeface="Inter ExtraBold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italic.fntdata"/><Relationship Id="rId22" Type="http://schemas.openxmlformats.org/officeDocument/2006/relationships/font" Target="fonts/InterExtraBold-bold.fntdata"/><Relationship Id="rId21" Type="http://schemas.openxmlformats.org/officeDocument/2006/relationships/font" Target="fonts/Inter-boldItalic.fntdata"/><Relationship Id="rId23" Type="http://schemas.openxmlformats.org/officeDocument/2006/relationships/font" Target="fonts/InterExtra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font" Target="fonts/InterSemiBold-bold.fntdata"/><Relationship Id="rId10" Type="http://schemas.openxmlformats.org/officeDocument/2006/relationships/font" Target="fonts/InterSemiBold-regular.fntdata"/><Relationship Id="rId13" Type="http://schemas.openxmlformats.org/officeDocument/2006/relationships/font" Target="fonts/InterSemiBold-boldItalic.fntdata"/><Relationship Id="rId12" Type="http://schemas.openxmlformats.org/officeDocument/2006/relationships/font" Target="fonts/InterSemiBold-italic.fntdata"/><Relationship Id="rId15" Type="http://schemas.openxmlformats.org/officeDocument/2006/relationships/font" Target="fonts/InterLight-bold.fntdata"/><Relationship Id="rId14" Type="http://schemas.openxmlformats.org/officeDocument/2006/relationships/font" Target="fonts/InterLight-regular.fntdata"/><Relationship Id="rId17" Type="http://schemas.openxmlformats.org/officeDocument/2006/relationships/font" Target="fonts/InterLight-boldItalic.fntdata"/><Relationship Id="rId16" Type="http://schemas.openxmlformats.org/officeDocument/2006/relationships/font" Target="fonts/InterLight-italic.fntdata"/><Relationship Id="rId19" Type="http://schemas.openxmlformats.org/officeDocument/2006/relationships/font" Target="fonts/Inter-bold.fntdata"/><Relationship Id="rId18" Type="http://schemas.openxmlformats.org/officeDocument/2006/relationships/font" Target="fonts/Inter-regular.fntdata"/></Relationships>
</file>

<file path=ppt/media/image1.png>
</file>

<file path=ppt/media/image2.png>
</file>

<file path=ppt/media/image3.gif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21a0117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21a0117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21a011731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21a011731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521a011731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521a011731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521a011731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521a011731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2" name="Google Shape;12;p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Google Shape;13;p2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4" name="Google Shape;14;p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99" name="Google Shape;99;p1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1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11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02" name="Google Shape;102;p11"/>
          <p:cNvCxnSpPr>
            <a:endCxn id="103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1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1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11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" name="Google Shape;106;p11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" name="Google Shape;107;p11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" name="Google Shape;108;p11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11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2" name="Google Shape;112;p11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13" name="Google Shape;113;p11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1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6" name="Google Shape;116;p1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1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2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20" name="Google Shape;120;p12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21" name="Google Shape;121;p1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" name="Google Shape;122;p1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1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26" name="Google Shape;126;p1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7" name="Google Shape;127;p1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3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9" name="Google Shape;129;p1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" name="Google Shape;130;p1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33" name="Google Shape;133;p14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34" name="Google Shape;134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14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14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8" name="Google Shape;138;p14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14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0" name="Google Shape;140;p14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" name="Google Shape;142;p1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" name="Google Shape;145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15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47" name="Google Shape;147;p15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48" name="Google Shape;148;p15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49" name="Google Shape;149;p15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0" name="Google Shape;150;p15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1" name="Google Shape;151;p15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2" name="Google Shape;152;p15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3" name="Google Shape;153;p15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4" name="Google Shape;154;p15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5" name="Google Shape;155;p15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6" name="Google Shape;156;p15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8" name="Google Shape;158;p15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9" name="Google Shape;159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p1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4" name="Google Shape;164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16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166" name="Google Shape;166;p16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7" name="Google Shape;16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8" name="Google Shape;168;p16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" name="Google Shape;16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172" name="Google Shape;172;p17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5" name="Google Shape;175;p18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6" name="Google Shape;176;p18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7" name="Google Shape;177;p18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8" name="Google Shape;178;p18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9" name="Google Shape;179;p18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180" name="Google Shape;180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8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82" name="Google Shape;182;p18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3" name="Google Shape;183;p18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84" name="Google Shape;184;p18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5" name="Google Shape;185;p18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6" name="Google Shape;186;p18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7" name="Google Shape;187;p18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8" name="Google Shape;188;p18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9" name="Google Shape;189;p18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0" name="Google Shape;190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1" name="Google Shape;191;p1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5" name="Google Shape;195;p19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6" name="Google Shape;196;p19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7" name="Google Shape;197;p19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8" name="Google Shape;198;p19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9" name="Google Shape;199;p19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0" name="Google Shape;200;p19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1" name="Google Shape;201;p19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2" name="Google Shape;202;p19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3" name="Google Shape;203;p19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4" name="Google Shape;204;p19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5" name="Google Shape;205;p19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6" name="Google Shape;206;p19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7" name="Google Shape;207;p19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8" name="Google Shape;208;p19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9" name="Google Shape;209;p19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10" name="Google Shape;210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2" name="Google Shape;212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5" name="Google Shape;21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6" name="Google Shape;2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21" name="Google Shape;21;p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Google Shape;22;p3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23" name="Google Shape;23;p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" name="Google Shape;24;p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9" name="Google Shape;2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2" name="Google Shape;22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3" name="Google Shape;22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6" name="Google Shape;226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7" name="Google Shape;227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8" name="Google Shape;22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1" name="Google Shape;23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5" name="Google Shape;23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8" name="Google Shape;23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2" name="Google Shape;242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4" name="Google Shape;24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47" name="Google Shape;24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1" name="Google Shape;25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28" name="Google Shape;28;p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30" name="Google Shape;30;p4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31" name="Google Shape;31;p4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32" name="Google Shape;32;p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6" name="Google Shape;25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8" name="Google Shape;258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9" name="Google Shape;259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0" name="Google Shape;260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1" name="Google Shape;261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2" name="Google Shape;262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6" name="Google Shape;266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1" name="Google Shape;271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4" name="Google Shape;274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7" name="Google Shape;277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8" name="Google Shape;278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" name="Google Shape;279;p34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1" name="Google Shape;281;p34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2" name="Google Shape;282;p34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" name="Google Shape;283;p34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7" name="Google Shape;287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8" name="Google Shape;288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0" name="Google Shape;290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1" name="Google Shape;291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2" name="Google Shape;292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3" name="Google Shape;293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4" name="Google Shape;294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7" name="Google Shape;29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8" name="Google Shape;298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1" name="Google Shape;301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2" name="Google Shape;302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3" name="Google Shape;303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4" name="Google Shape;30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6" name="Google Shape;306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07" name="Google Shape;307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0" name="Google Shape;310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3" name="Google Shape;313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4" name="Google Shape;314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5" name="Google Shape;31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6" name="Google Shape;31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7" name="Google Shape;317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18" name="Google Shape;318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19" name="Google Shape;319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5" name="Google Shape;325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1" name="Google Shape;331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2" name="Google Shape;332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6;p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" name="Google Shape;37;p5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" name="Google Shape;39;p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Google Shape;45;p6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8" name="Google Shape;48;p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" name="Google Shape;49;p6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3" name="Google Shape;53;p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" name="Google Shape;54;p7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55" name="Google Shape;55;p7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6" name="Google Shape;56;p7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7" name="Google Shape;57;p7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8" name="Google Shape;58;p7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9" name="Google Shape;59;p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7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8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66" name="Google Shape;66;p8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68" name="Google Shape;68;p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3" name="Google Shape;73;p9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4" name="Google Shape;74;p9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5" name="Google Shape;75;p9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76" name="Google Shape;76;p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" name="Google Shape;77;p9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9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9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9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9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87" name="Google Shape;87;p1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0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0" name="Google Shape;90;p10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0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4" name="Google Shape;94;p10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1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6" name="Google Shape;96;p1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1"/>
          <p:cNvSpPr txBox="1"/>
          <p:nvPr>
            <p:ph type="title"/>
          </p:nvPr>
        </p:nvSpPr>
        <p:spPr>
          <a:xfrm>
            <a:off x="420875" y="1705496"/>
            <a:ext cx="4324800" cy="17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Wildfire Prevention</a:t>
            </a:r>
            <a:endParaRPr/>
          </a:p>
        </p:txBody>
      </p:sp>
      <p:sp>
        <p:nvSpPr>
          <p:cNvPr id="340" name="Google Shape;340;p41"/>
          <p:cNvSpPr txBox="1"/>
          <p:nvPr>
            <p:ph idx="2" type="title"/>
          </p:nvPr>
        </p:nvSpPr>
        <p:spPr>
          <a:xfrm>
            <a:off x="420875" y="3318663"/>
            <a:ext cx="40365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4/13/25</a:t>
            </a:r>
            <a:endParaRPr/>
          </a:p>
        </p:txBody>
      </p:sp>
      <p:sp>
        <p:nvSpPr>
          <p:cNvPr id="341" name="Google Shape;341;p41"/>
          <p:cNvSpPr/>
          <p:nvPr/>
        </p:nvSpPr>
        <p:spPr>
          <a:xfrm>
            <a:off x="560525" y="1083400"/>
            <a:ext cx="1962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QOOKED!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pic>
        <p:nvPicPr>
          <p:cNvPr id="342" name="Google Shape;342;p41" title="Firgif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5675" y="524975"/>
            <a:ext cx="4093526" cy="409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2"/>
          <p:cNvSpPr txBox="1"/>
          <p:nvPr>
            <p:ph type="title"/>
          </p:nvPr>
        </p:nvSpPr>
        <p:spPr>
          <a:xfrm>
            <a:off x="472350" y="5266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Tracking Wildfires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2"/>
          <p:cNvSpPr txBox="1"/>
          <p:nvPr>
            <p:ph idx="2" type="title"/>
          </p:nvPr>
        </p:nvSpPr>
        <p:spPr>
          <a:xfrm>
            <a:off x="472350" y="2420800"/>
            <a:ext cx="4872300" cy="22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Our simulation predicts the most likely path wildfires will take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Allocates values to how dangerous areas are based on pop. density and likely path of the fire </a:t>
            </a:r>
            <a:endParaRPr/>
          </a:p>
        </p:txBody>
      </p:sp>
      <p:pic>
        <p:nvPicPr>
          <p:cNvPr id="349" name="Google Shape;349;p42" title="Screenshot_2025-04-13_0735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6750" y="761399"/>
            <a:ext cx="3264824" cy="362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3"/>
          <p:cNvSpPr txBox="1"/>
          <p:nvPr>
            <p:ph type="title"/>
          </p:nvPr>
        </p:nvSpPr>
        <p:spPr>
          <a:xfrm>
            <a:off x="472350" y="617175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QUBO and Optimization</a:t>
            </a:r>
            <a:endParaRPr/>
          </a:p>
        </p:txBody>
      </p:sp>
      <p:sp>
        <p:nvSpPr>
          <p:cNvPr id="355" name="Google Shape;355;p43"/>
          <p:cNvSpPr txBox="1"/>
          <p:nvPr>
            <p:ph idx="2" type="title"/>
          </p:nvPr>
        </p:nvSpPr>
        <p:spPr>
          <a:xfrm>
            <a:off x="472350" y="2571750"/>
            <a:ext cx="5113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Creates a QUBO matrix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Uses Neal, a simulation of Quantum Computing to calculate the optimal placement of first responders</a:t>
            </a:r>
            <a:endParaRPr/>
          </a:p>
        </p:txBody>
      </p:sp>
      <p:pic>
        <p:nvPicPr>
          <p:cNvPr id="356" name="Google Shape;356;p43" title="Screenshot_2025-04-13_07360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8687" y="848100"/>
            <a:ext cx="3241626" cy="145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43" title="Screenshot_2025-04-13_07364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5850" y="2933904"/>
            <a:ext cx="3407299" cy="1545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 txBox="1"/>
          <p:nvPr>
            <p:ph type="title"/>
          </p:nvPr>
        </p:nvSpPr>
        <p:spPr>
          <a:xfrm>
            <a:off x="472350" y="58700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SLOW</a:t>
            </a:r>
            <a:endParaRPr/>
          </a:p>
        </p:txBody>
      </p:sp>
      <p:sp>
        <p:nvSpPr>
          <p:cNvPr id="363" name="Google Shape;363;p44"/>
          <p:cNvSpPr txBox="1"/>
          <p:nvPr>
            <p:ph idx="2" type="title"/>
          </p:nvPr>
        </p:nvSpPr>
        <p:spPr>
          <a:xfrm>
            <a:off x="472350" y="2571750"/>
            <a:ext cx="52494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Even with the simulation, it would take DAYS to compute the solution even on 300x300 matrices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Which is where future quantum applications come in!</a:t>
            </a:r>
            <a:endParaRPr/>
          </a:p>
        </p:txBody>
      </p:sp>
      <p:pic>
        <p:nvPicPr>
          <p:cNvPr id="364" name="Google Shape;36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4825" y="1290250"/>
            <a:ext cx="2562999" cy="2562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